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ghlzBzDGYLAhmmWdPZCgjl7VnP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customschemas.google.com/relationships/presentationmetadata" Target="metadata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0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0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3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1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1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31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3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3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3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2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2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3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3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3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33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3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3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4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4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34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3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5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3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6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6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3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5" name="Google Shape;55;p24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7" name="Google Shape;57;p24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4" name="Google Shape;64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8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9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9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29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2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2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20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20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2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0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20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20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2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20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cdc.gov/flu/professionals/acip/2018-2019/table3.htm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Older patient and aging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Respiratory system and immunity</a:t>
            </a:r>
            <a:br>
              <a:rPr lang="en-US"/>
            </a:br>
            <a:r>
              <a:rPr lang="en-US"/>
              <a:t>Flu Can Be Catastrophic in Older Patients:</a:t>
            </a:r>
            <a:br>
              <a:rPr lang="en-US"/>
            </a:br>
            <a:endParaRPr/>
          </a:p>
        </p:txBody>
      </p:sp>
      <p:sp>
        <p:nvSpPr>
          <p:cNvPr id="207" name="Google Shape;207;p10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/>
              <a:t>1. Advanced age and chronic conditions expose seniors to different risks.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/>
              <a:t>     </a:t>
            </a:r>
            <a:r>
              <a:rPr lang="en-US"/>
              <a:t>COPD, Asthma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/>
              <a:t>2. The immune system becomes dysfunctional with age.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homeostasis is dysregulated;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problems include thymic atrophy and diminished T-cell activity.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/>
              <a:t>3. Influenza may present differently in older adults.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only 31% of the patients with </a:t>
            </a:r>
            <a:r>
              <a:rPr lang="en-US">
                <a:solidFill>
                  <a:schemeClr val="dk1"/>
                </a:solidFill>
              </a:rPr>
              <a:t>confirmed influenza have fever and flu-like symptoms (temperature ≥37.8 °C and cough and/or sore throat).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Respiratory system and immunity</a:t>
            </a:r>
            <a:br>
              <a:rPr lang="en-US"/>
            </a:br>
            <a:r>
              <a:rPr lang="en-US"/>
              <a:t>Flu Can Be Catastrophic in Older Patients:</a:t>
            </a:r>
            <a:br>
              <a:rPr lang="en-US"/>
            </a:br>
            <a:endParaRPr/>
          </a:p>
        </p:txBody>
      </p:sp>
      <p:sp>
        <p:nvSpPr>
          <p:cNvPr id="213" name="Google Shape;213;p1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1" lang="en-US"/>
              <a:t>4. Influenza can lead to catastrophic disability.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Influenza is often considered to be associated with short-term morbidity, but many seniors experience functional decline that persists. About in 5 or 6 older adults hospitalized for influenza end up with persistent functional decline, and many never return to their baseline </a:t>
            </a:r>
            <a:r>
              <a:rPr lang="en-US">
                <a:solidFill>
                  <a:schemeClr val="dk1"/>
                </a:solidFill>
              </a:rPr>
              <a:t>status before getting influenza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chemeClr val="dk1"/>
                </a:solidFill>
              </a:rPr>
              <a:t>5. Vaccination against flu and pneumococcus the best way for prevention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Some vaccines are designed specifically for seniors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The newer </a:t>
            </a:r>
            <a:r>
              <a:rPr b="1" lang="en-US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HD-IIV3 (Fluzone High-Dose), RIV4 (Flublok Quadrivalent), and aIIV3 (Fluad adjuvanted)</a:t>
            </a:r>
            <a:r>
              <a:rPr lang="en-US"/>
              <a:t> are more immunogenic in older adults than standard-dose and unadjuvanted vaccines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Digestive system</a:t>
            </a:r>
            <a:endParaRPr/>
          </a:p>
        </p:txBody>
      </p:sp>
      <p:sp>
        <p:nvSpPr>
          <p:cNvPr id="219" name="Google Shape;219;p1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Age-related atrophy of the mucus membranes and enzyme secretion leads to malabsorbtion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Age-related atrophy of the liver (reduction in the number and size of hepatocytes);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Decreased blood flow in the liver;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Decreased enzyme activity;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 in speed and efficiency of conjugation processes –increase in lifetime of active toxic metabolites;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Decreased antitoxic function of the liver;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Decreased excretory function of the liver;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Endocrine system and locomotor system</a:t>
            </a:r>
            <a:endParaRPr/>
          </a:p>
        </p:txBody>
      </p:sp>
      <p:sp>
        <p:nvSpPr>
          <p:cNvPr id="225" name="Google Shape;225;p1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Diabetes mellitus 2 type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Reproductive system involution with decrease of all hormone production</a:t>
            </a:r>
            <a:endParaRPr/>
          </a:p>
          <a:p>
            <a:pPr indent="-241300" lvl="0" marL="34290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Osteoporosis</a:t>
            </a:r>
            <a:endParaRPr sz="20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Osteoartritis</a:t>
            </a:r>
            <a:endParaRPr sz="20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Muscle weakness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Urinary system</a:t>
            </a:r>
            <a:br>
              <a:rPr lang="en-US"/>
            </a:br>
            <a:r>
              <a:rPr lang="en-US" sz="2700"/>
              <a:t>RISK FACTORS FOR URINARY INCONTINENCE IN THE ELDERLY</a:t>
            </a:r>
            <a:br>
              <a:rPr lang="en-US"/>
            </a:br>
            <a:endParaRPr/>
          </a:p>
        </p:txBody>
      </p:sp>
      <p:sp>
        <p:nvSpPr>
          <p:cNvPr id="231" name="Google Shape;231;p1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1. Obesity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2. Parity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3. Gynaecological surgery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4. Diabetes mellitus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5. Smoking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6. Diuretic drugs, calcium channel blockers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232" name="Google Shape;232;p1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7. Immobility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8. Recurrent urinary tract infections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9. Previous radical prostatectomy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10. Cognitive impairment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11. Immobility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Drug history</a:t>
            </a:r>
            <a:endParaRPr/>
          </a:p>
        </p:txBody>
      </p:sp>
      <p:sp>
        <p:nvSpPr>
          <p:cNvPr id="238" name="Google Shape;238;p15"/>
          <p:cNvSpPr txBox="1"/>
          <p:nvPr>
            <p:ph idx="1" type="body"/>
          </p:nvPr>
        </p:nvSpPr>
        <p:spPr>
          <a:xfrm>
            <a:off x="677333" y="1568918"/>
            <a:ext cx="9024932" cy="486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Increased need for drug therapy with age due to polymorbidity</a:t>
            </a:r>
            <a:endParaRPr sz="2000"/>
          </a:p>
          <a:p>
            <a:pPr indent="-342900" lvl="0" marL="342900" rtl="0" algn="l">
              <a:spcBef>
                <a:spcPts val="22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Involutional changes in the body</a:t>
            </a:r>
            <a:endParaRPr/>
          </a:p>
          <a:p>
            <a:pPr indent="-342900" lvl="0" marL="342900" rtl="0" algn="l">
              <a:spcBef>
                <a:spcPts val="22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Change in the pharmacokinetics of drugs due to age and the presence of chronic diseases</a:t>
            </a:r>
            <a:endParaRPr/>
          </a:p>
          <a:p>
            <a:pPr indent="-342900" lvl="0" marL="342900" rtl="0" algn="l">
              <a:spcBef>
                <a:spcPts val="22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Poverty in elderly patients and impaired absorption of nutrients</a:t>
            </a:r>
            <a:endParaRPr/>
          </a:p>
          <a:p>
            <a:pPr indent="-342900" lvl="0" marL="342900" rtl="0" algn="l">
              <a:spcBef>
                <a:spcPts val="22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Self-medication</a:t>
            </a:r>
            <a:endParaRPr/>
          </a:p>
          <a:p>
            <a:pPr indent="-342900" lvl="0" marL="342900" rtl="0" algn="l">
              <a:spcBef>
                <a:spcPts val="22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A small number of clinical trials s with the inclusion of a group of patients&gt; 65 years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The main mistakes of pharmacotherapy in elderly patients</a:t>
            </a:r>
            <a:endParaRPr/>
          </a:p>
        </p:txBody>
      </p:sp>
      <p:sp>
        <p:nvSpPr>
          <p:cNvPr id="244" name="Google Shape;244;p1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Duplication of appointments by doctors of several specialties;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prescribing drugs without taking into account the age-related characteristics of pharmacokinetics and pharmacodynamics,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Lack of monitoring the effectiveness and safety of the drugs used;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Lack of accounting for drug interactions and drug interactions with food components;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doctor's commitment to specific treatment algorithms without regard to the patient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Polypharmacy - an average of 5.3 is prescribed at the same time, with 2-3 of them without convincing justification - sleeping pills, laxatives, analgesics.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Self-medication</a:t>
            </a:r>
            <a:br>
              <a:rPr lang="en-US"/>
            </a:br>
            <a:endParaRPr/>
          </a:p>
        </p:txBody>
      </p:sp>
      <p:sp>
        <p:nvSpPr>
          <p:cNvPr id="250" name="Google Shape;250;p17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/>
              <a:t>Most commonly self- used drugs</a:t>
            </a:r>
            <a:endParaRPr/>
          </a:p>
        </p:txBody>
      </p:sp>
      <p:sp>
        <p:nvSpPr>
          <p:cNvPr id="251" name="Google Shape;251;p17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analgesics and NSAIDs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sleeping pills and sedatives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laxatives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antisecretory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antibiotics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Vitamins</a:t>
            </a:r>
            <a:endParaRPr/>
          </a:p>
        </p:txBody>
      </p:sp>
      <p:sp>
        <p:nvSpPr>
          <p:cNvPr id="252" name="Google Shape;252;p17"/>
          <p:cNvSpPr txBox="1"/>
          <p:nvPr>
            <p:ph idx="3" type="body"/>
          </p:nvPr>
        </p:nvSpPr>
        <p:spPr>
          <a:xfrm>
            <a:off x="5088383" y="1930400"/>
            <a:ext cx="4185618" cy="806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/>
              <a:t>Most commonly self discontinued drugs</a:t>
            </a:r>
            <a:endParaRPr/>
          </a:p>
        </p:txBody>
      </p:sp>
      <p:sp>
        <p:nvSpPr>
          <p:cNvPr id="253" name="Google Shape;253;p17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antiarrhythmics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Beta blockers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ACE inhibitors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Antiplatelet drugs and indirect anticoagulants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Statins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RISK FACTORS FOR FALLS</a:t>
            </a:r>
            <a:br>
              <a:rPr lang="en-US"/>
            </a:br>
            <a:endParaRPr/>
          </a:p>
        </p:txBody>
      </p:sp>
      <p:sp>
        <p:nvSpPr>
          <p:cNvPr id="259" name="Google Shape;259;p18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1. A history of multiple previous falls (number, injuries)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2. Age over 80 years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3. Difficulty in getting up from a chair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4. Use of a walking stick or frame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5. Arthritis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6. Poor vision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7. Cognitive decline or depression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8. Muscle weakness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260" name="Google Shape;260;p18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9. Parkinsons disease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10. Gait or balance problems (e.g. stroke)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11. Mechanical problems in the house (e.g. Loose rugs, steep stairs)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12. Drug treatment (polypharmacy; particularly note sedatives, antidepressants, antihypertensives, anticholinergics)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1459" lvl="0" marL="34290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1459" lvl="0" marL="34290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Age periods</a:t>
            </a:r>
            <a:endParaRPr/>
          </a:p>
        </p:txBody>
      </p:sp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677335" y="1520792"/>
            <a:ext cx="4135298" cy="45205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65-74 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75-84 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&gt;85 y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b="1" lang="en-US" sz="2400">
                <a:solidFill>
                  <a:schemeClr val="accent1"/>
                </a:solidFill>
              </a:rPr>
              <a:t>By WHO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60-75 elderly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75-90senile</a:t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&gt;90 centenar</a:t>
            </a:r>
            <a:endParaRPr sz="2400"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51" name="Google Shape;151;p2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Difference between </a:t>
            </a:r>
            <a:endParaRPr/>
          </a:p>
          <a:p>
            <a:pPr indent="-220980" lvl="0" marL="34290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Biological age</a:t>
            </a:r>
            <a:endParaRPr/>
          </a:p>
          <a:p>
            <a:pPr indent="-220980" lvl="0" marL="34290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Calendar (passport) age</a:t>
            </a:r>
            <a:endParaRPr/>
          </a:p>
          <a:p>
            <a:pPr indent="-220980" lvl="0" marL="34290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Psychological age</a:t>
            </a:r>
            <a:endParaRPr sz="2400"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Aging </a:t>
            </a:r>
            <a:endParaRPr/>
          </a:p>
        </p:txBody>
      </p:sp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Natural</a:t>
            </a:r>
            <a:endParaRPr sz="2400"/>
          </a:p>
          <a:p>
            <a:pPr indent="-220980" lvl="0" marL="34290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Delayed</a:t>
            </a:r>
            <a:endParaRPr sz="2400"/>
          </a:p>
          <a:p>
            <a:pPr indent="-220980" lvl="0" marL="34290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Аccelerated</a:t>
            </a:r>
            <a:endParaRPr sz="2400"/>
          </a:p>
        </p:txBody>
      </p:sp>
      <p:sp>
        <p:nvSpPr>
          <p:cNvPr id="158" name="Google Shape;158;p3"/>
          <p:cNvSpPr txBox="1"/>
          <p:nvPr>
            <p:ph idx="2" type="body"/>
          </p:nvPr>
        </p:nvSpPr>
        <p:spPr>
          <a:xfrm>
            <a:off x="5089969" y="952901"/>
            <a:ext cx="4439041" cy="5088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>
                <a:solidFill>
                  <a:schemeClr val="accent1"/>
                </a:solidFill>
              </a:rPr>
              <a:t>What factors do you think affect longevity?</a:t>
            </a:r>
            <a:endParaRPr b="1" sz="24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1" sz="2400">
              <a:solidFill>
                <a:schemeClr val="accent1"/>
              </a:solidFill>
            </a:endParaRPr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Food quality and feeding habits</a:t>
            </a:r>
            <a:endParaRPr sz="24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wealth, high income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physical activity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lack of bad habits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heredity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mental activity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psychosocial activities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four matters of concern for older people:</a:t>
            </a:r>
            <a:br>
              <a:rPr lang="en-US"/>
            </a:br>
            <a:endParaRPr/>
          </a:p>
        </p:txBody>
      </p:sp>
      <p:sp>
        <p:nvSpPr>
          <p:cNvPr id="164" name="Google Shape;164;p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• immobility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• instability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• impaired intellect or memory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• incontinence</a:t>
            </a:r>
            <a:endParaRPr sz="2800"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 txBox="1"/>
          <p:nvPr>
            <p:ph type="title"/>
          </p:nvPr>
        </p:nvSpPr>
        <p:spPr>
          <a:xfrm>
            <a:off x="677334" y="609600"/>
            <a:ext cx="8596668" cy="343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170" name="Google Shape;170;p5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/>
              <a:t>Gerontology</a:t>
            </a:r>
            <a:endParaRPr b="1"/>
          </a:p>
        </p:txBody>
      </p:sp>
      <p:sp>
        <p:nvSpPr>
          <p:cNvPr id="171" name="Google Shape;171;p5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Healthy aging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Involution of body structure and function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Changing in diet and physical activity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Mental problems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72" name="Google Shape;172;p5"/>
          <p:cNvSpPr txBox="1"/>
          <p:nvPr>
            <p:ph idx="3" type="body"/>
          </p:nvPr>
        </p:nvSpPr>
        <p:spPr>
          <a:xfrm>
            <a:off x="5088384" y="1532990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/>
              <a:t>Geriartria</a:t>
            </a:r>
            <a:endParaRPr b="1"/>
          </a:p>
        </p:txBody>
      </p:sp>
      <p:sp>
        <p:nvSpPr>
          <p:cNvPr id="173" name="Google Shape;173;p5"/>
          <p:cNvSpPr txBox="1"/>
          <p:nvPr>
            <p:ph idx="4" type="body"/>
          </p:nvPr>
        </p:nvSpPr>
        <p:spPr>
          <a:xfrm>
            <a:off x="5088384" y="2160983"/>
            <a:ext cx="4344374" cy="4499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Morbidity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Mental disorders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health problems may be in older patients?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Cardiovascular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Digestive system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Respiratory system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Urinary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Endocrine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Locomotor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THE COMPREHENSIVE GERIATRIC ASSESSMENT:' ASSESSMENT COMPONENTS (THE ABCs)</a:t>
            </a:r>
            <a:br>
              <a:rPr lang="en-US"/>
            </a:br>
            <a:endParaRPr/>
          </a:p>
        </p:txBody>
      </p:sp>
      <p:sp>
        <p:nvSpPr>
          <p:cNvPr id="179" name="Google Shape;179;p6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1. Activities of daily living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2. Balance, frailty testing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3. Cognition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4. Depression, drugs (polypharmacy), dentition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(including nutrition and weight change)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5. Environment: home situation, social support,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financial issues, living will (advance care planning)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sp>
        <p:nvSpPr>
          <p:cNvPr id="180" name="Google Shape;180;p6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6. Falls risk (history of falls, get up and go’ test, functional reach test)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7. Gait speed (faster walkers have better survival)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8. Hearing, vision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9. Incontinence (urine, stool), sexual function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CHANGES TO STANDARD HISTORY-TAKING TECHNIQUE FOR OLDER PATIENTS</a:t>
            </a:r>
            <a:br>
              <a:rPr lang="en-US"/>
            </a:br>
            <a:endParaRPr/>
          </a:p>
        </p:txBody>
      </p:sp>
      <p:sp>
        <p:nvSpPr>
          <p:cNvPr id="186" name="Google Shape;186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Slow down the speed of the interview.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Adjust your interview approach if the patient has hearing or visual impairment issues, or dementia.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To maximise the interaction, when you talk to the patient make sure that he or she can see your face.</a:t>
            </a:r>
            <a:endParaRPr sz="2000"/>
          </a:p>
        </p:txBody>
      </p:sp>
      <p:sp>
        <p:nvSpPr>
          <p:cNvPr id="187" name="Google Shape;187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Do not patronise the patient.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With the patients permission, involve a relative or friend (but not too many) to help with the interview.</a:t>
            </a:r>
            <a:endParaRPr sz="2000"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Cardiovascular system</a:t>
            </a:r>
            <a:endParaRPr/>
          </a:p>
        </p:txBody>
      </p:sp>
      <p:sp>
        <p:nvSpPr>
          <p:cNvPr id="193" name="Google Shape;193;p8"/>
          <p:cNvSpPr txBox="1"/>
          <p:nvPr>
            <p:ph idx="1" type="body"/>
          </p:nvPr>
        </p:nvSpPr>
        <p:spPr>
          <a:xfrm>
            <a:off x="677335" y="1482291"/>
            <a:ext cx="4106422" cy="4559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Apoptosis, sclerosis, amyloidosis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Substitution of cardiomyocytes with connective tissue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Increase in adipose tissue - lipodystrophy (lipofuscin)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Increased load on the remaining cardiomyocytes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Increased stiffness of the walls of the arteries - increased load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myocardial hypertrophy,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isolated systolic hypertension,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decrease in the density and sensitivity of β-adrenergic plexuses with a constant density of cholinergic plexuses</a:t>
            </a:r>
            <a:endParaRPr/>
          </a:p>
        </p:txBody>
      </p:sp>
      <p:sp>
        <p:nvSpPr>
          <p:cNvPr id="194" name="Google Shape;194;p8"/>
          <p:cNvSpPr txBox="1"/>
          <p:nvPr>
            <p:ph idx="2" type="body"/>
          </p:nvPr>
        </p:nvSpPr>
        <p:spPr>
          <a:xfrm>
            <a:off x="5782989" y="1650450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Loss of pacemaker cells (from 20 to 75 years of age by 90%)</a:t>
            </a:r>
            <a:endParaRPr/>
          </a:p>
          <a:p>
            <a:pPr indent="-258318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Atrial fibrillation,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PQ interval lengthening,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disorders of intraventricular conduction.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Bradycardia</a:t>
            </a:r>
            <a:endParaRPr/>
          </a:p>
          <a:p>
            <a:pPr indent="-258318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decrease in fluid volume in the body</a:t>
            </a:r>
            <a:endParaRPr/>
          </a:p>
          <a:p>
            <a:pPr indent="-258318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ct val="79999"/>
              <a:buChar char="►"/>
            </a:pPr>
            <a:r>
              <a:rPr lang="en-US"/>
              <a:t>Arterial sclerosis </a:t>
            </a:r>
            <a:endParaRPr/>
          </a:p>
          <a:p>
            <a:pPr indent="-258318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  <p:sp>
        <p:nvSpPr>
          <p:cNvPr id="195" name="Google Shape;195;p8"/>
          <p:cNvSpPr/>
          <p:nvPr/>
        </p:nvSpPr>
        <p:spPr>
          <a:xfrm>
            <a:off x="6121668" y="2252312"/>
            <a:ext cx="288758" cy="269507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98D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Cardiovascular system</a:t>
            </a:r>
            <a:br>
              <a:rPr lang="en-US"/>
            </a:br>
            <a:r>
              <a:rPr lang="en-US"/>
              <a:t>Options for hypertension in the elderly</a:t>
            </a:r>
            <a:endParaRPr/>
          </a:p>
        </p:txBody>
      </p:sp>
      <p:sp>
        <p:nvSpPr>
          <p:cNvPr id="201" name="Google Shape;201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Pseudo-hypertension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Hypertension "white coat"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Postural hypotension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Postprandial hypotension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Nocturnal hypertension (excess of night BP by 20% over day BP)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Грань">
  <a:themeElements>
    <a:clrScheme name="Грань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2020-03-29T05:44:22Z</dcterms:created>
  <dc:creator>Gaukhar Kurmanova</dc:creator>
</cp:coreProperties>
</file>